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480" r:id="rId3"/>
    <p:sldId id="491" r:id="rId4"/>
    <p:sldId id="492" r:id="rId5"/>
    <p:sldId id="493" r:id="rId6"/>
    <p:sldId id="494" r:id="rId7"/>
    <p:sldId id="515" r:id="rId8"/>
    <p:sldId id="498" r:id="rId9"/>
    <p:sldId id="496" r:id="rId10"/>
    <p:sldId id="497" r:id="rId11"/>
    <p:sldId id="499" r:id="rId12"/>
    <p:sldId id="500" r:id="rId13"/>
    <p:sldId id="501" r:id="rId14"/>
    <p:sldId id="502" r:id="rId15"/>
    <p:sldId id="503" r:id="rId16"/>
    <p:sldId id="504" r:id="rId17"/>
    <p:sldId id="505" r:id="rId18"/>
    <p:sldId id="506" r:id="rId19"/>
    <p:sldId id="507" r:id="rId20"/>
    <p:sldId id="508" r:id="rId21"/>
    <p:sldId id="509" r:id="rId22"/>
    <p:sldId id="363" r:id="rId23"/>
    <p:sldId id="514" r:id="rId24"/>
    <p:sldId id="364" r:id="rId25"/>
    <p:sldId id="365" r:id="rId26"/>
    <p:sldId id="512" r:id="rId27"/>
    <p:sldId id="513" r:id="rId28"/>
    <p:sldId id="27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39" autoAdjust="0"/>
    <p:restoredTop sz="95680"/>
  </p:normalViewPr>
  <p:slideViewPr>
    <p:cSldViewPr snapToGrid="0">
      <p:cViewPr varScale="1">
        <p:scale>
          <a:sx n="103" d="100"/>
          <a:sy n="103" d="100"/>
        </p:scale>
        <p:origin x="640" y="176"/>
      </p:cViewPr>
      <p:guideLst/>
    </p:cSldViewPr>
  </p:slideViewPr>
  <p:outlineViewPr>
    <p:cViewPr>
      <p:scale>
        <a:sx n="30" d="100"/>
        <a:sy n="3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9.png>
</file>

<file path=ppt/media/image2.jpg>
</file>

<file path=ppt/media/image20.png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95AE2-43AC-144B-AE88-DCB376799F11}" type="datetimeFigureOut">
              <a:rPr lang="en-US" smtClean="0"/>
              <a:t>2/12/24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24E5BB-E6B0-B84A-ABCD-9A3E9C2D7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42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4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26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6CACF-D1BE-C1C8-B215-4146FC58F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EB5688-8B53-86B9-3308-9FDCE5FAA2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25E324-F22C-38E5-190A-EE6F6730A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ED4AB9-48F0-64CE-0FAB-E840F89F21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619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99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61A86D-B590-C449-A072-42A6A43C0F7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9489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94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053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596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71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35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51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47100-1E03-121B-8CE5-C44442CAA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A97C1-9E22-B8D7-6A14-DC00D49D71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0F6212-1690-AD42-D1CB-0C43F6DEB8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A9B53-071A-13CE-8FD3-EC2F95E1ED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408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00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4E5BB-E6B0-B84A-ABCD-9A3E9C2D78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74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83BB4406-02B4-284F-84C5-A21F22E6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5FEA054A-F191-E34B-8C26-BA11F3F0C0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474450" cy="46069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8667"/>
            <a:ext cx="5181600" cy="45682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E31514-F8EA-5D4E-B45D-65DD78DBE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2524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91D55F9-A3F2-1242-A5F3-5AAACC9D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408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0418" y="1657926"/>
            <a:ext cx="6629400" cy="789709"/>
          </a:xfrm>
        </p:spPr>
        <p:txBody>
          <a:bodyPr anchor="t">
            <a:normAutofit/>
          </a:bodyPr>
          <a:lstStyle>
            <a:lvl1pPr algn="l">
              <a:defRPr sz="28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418" y="3015529"/>
            <a:ext cx="5680364" cy="623598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4273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97420DD-2415-454D-AA0F-DBDA719C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283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680" y="2123676"/>
            <a:ext cx="4027169" cy="1600200"/>
          </a:xfrm>
        </p:spPr>
        <p:txBody>
          <a:bodyPr anchor="t">
            <a:normAutofit/>
          </a:bodyPr>
          <a:lstStyle>
            <a:lvl1pPr algn="l">
              <a:defRPr sz="2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1680" y="3934224"/>
            <a:ext cx="4030345" cy="19347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8039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A65B24-645B-1746-9651-55C209C5E2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1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8F1E-14B2-CE41-AFF3-0219E1BBA952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3F871-C26A-074C-9546-2502496E7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65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1800" y="681037"/>
            <a:ext cx="5842000" cy="1009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24FB1-CB24-4B4C-BFD4-AD276D9A4059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9F3F6-C255-4AC5-91C2-3F61B6509B36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262A0F-9E49-6B4D-94F3-647B33A2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99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2" r:id="rId2"/>
    <p:sldLayoutId id="2147483653" r:id="rId3"/>
    <p:sldLayoutId id="2147483649" r:id="rId4"/>
    <p:sldLayoutId id="2147483654" r:id="rId5"/>
    <p:sldLayoutId id="2147483656" r:id="rId6"/>
    <p:sldLayoutId id="2147483684" r:id="rId7"/>
    <p:sldLayoutId id="2147483685" r:id="rId8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Gilbert Scott Building">
            <a:extLst>
              <a:ext uri="{FF2B5EF4-FFF2-40B4-BE49-F238E27FC236}">
                <a16:creationId xmlns:a16="http://schemas.microsoft.com/office/drawing/2014/main" id="{22AF5AD9-4A38-6FDC-338C-6BF49504A9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tx1"/>
                </a:solidFill>
              </a:rPr>
              <a:t>Tree Building and Phylogenetic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0418" y="2576945"/>
            <a:ext cx="5680364" cy="1062182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Kathryn Campbell</a:t>
            </a:r>
          </a:p>
        </p:txBody>
      </p:sp>
    </p:spTree>
    <p:extLst>
      <p:ext uri="{BB962C8B-B14F-4D97-AF65-F5344CB8AC3E}">
        <p14:creationId xmlns:p14="http://schemas.microsoft.com/office/powerpoint/2010/main" val="424417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Monophyletic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0A3A366A-C2A4-D5BF-04C6-B420D3919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61618" r="10522" b="21989"/>
          <a:stretch/>
        </p:blipFill>
        <p:spPr>
          <a:xfrm>
            <a:off x="2652265" y="2170085"/>
            <a:ext cx="2653049" cy="1547612"/>
          </a:xfrm>
          <a:prstGeom prst="rect">
            <a:avLst/>
          </a:prstGeom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4448661F-49B4-EFAB-52BD-B4703FD42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61618" r="10522" b="21989"/>
          <a:stretch/>
        </p:blipFill>
        <p:spPr>
          <a:xfrm>
            <a:off x="6442999" y="2074910"/>
            <a:ext cx="2788226" cy="162646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1AD0279-A68E-8F76-1151-D5F4D3B67E95}"/>
              </a:ext>
            </a:extLst>
          </p:cNvPr>
          <p:cNvSpPr/>
          <p:nvPr/>
        </p:nvSpPr>
        <p:spPr>
          <a:xfrm>
            <a:off x="4262126" y="2170085"/>
            <a:ext cx="1159099" cy="796911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C071F5-5F42-F77B-7C8F-50E405C0BAD3}"/>
              </a:ext>
            </a:extLst>
          </p:cNvPr>
          <p:cNvSpPr/>
          <p:nvPr/>
        </p:nvSpPr>
        <p:spPr>
          <a:xfrm>
            <a:off x="7739422" y="2001080"/>
            <a:ext cx="976648" cy="706192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DCD801F-8749-F253-14A2-90F8CD6E8985}"/>
              </a:ext>
            </a:extLst>
          </p:cNvPr>
          <p:cNvSpPr/>
          <p:nvPr/>
        </p:nvSpPr>
        <p:spPr>
          <a:xfrm>
            <a:off x="3014239" y="3950068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Monophyletic – sharing a single common ancestor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648896B-8B2A-AA3E-914C-933BF1E9E1E0}"/>
              </a:ext>
            </a:extLst>
          </p:cNvPr>
          <p:cNvSpPr/>
          <p:nvPr/>
        </p:nvSpPr>
        <p:spPr>
          <a:xfrm>
            <a:off x="7020175" y="3950068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 monophyletic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D8E657-55D3-B006-4055-E21F60FCA3C9}"/>
              </a:ext>
            </a:extLst>
          </p:cNvPr>
          <p:cNvSpPr txBox="1"/>
          <p:nvPr/>
        </p:nvSpPr>
        <p:spPr>
          <a:xfrm>
            <a:off x="2549236" y="5169283"/>
            <a:ext cx="7421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Clades, subclades and lineages are monophyletic groups of sequences of increasing levels of resolution</a:t>
            </a:r>
          </a:p>
        </p:txBody>
      </p:sp>
    </p:spTree>
    <p:extLst>
      <p:ext uri="{BB962C8B-B14F-4D97-AF65-F5344CB8AC3E}">
        <p14:creationId xmlns:p14="http://schemas.microsoft.com/office/powerpoint/2010/main" val="2151514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CB63-264E-CC18-8A36-52B59E2EF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2374" y="1608667"/>
            <a:ext cx="11081426" cy="45682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Follow the instructions in </a:t>
            </a:r>
          </a:p>
          <a:p>
            <a:pPr marL="0" indent="0">
              <a:buNone/>
            </a:pPr>
            <a:r>
              <a:rPr lang="en-US" b="1" dirty="0"/>
              <a:t>Home/RAGE-workshop-2024/day4/Phylogenetics/</a:t>
            </a:r>
            <a:r>
              <a:rPr lang="en-US" b="1" dirty="0" err="1"/>
              <a:t>Practicals</a:t>
            </a:r>
            <a:r>
              <a:rPr lang="en-US" b="1" dirty="0"/>
              <a:t>/day4_tree_visualisation.pdf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2361F2-C3EF-C3B1-F60C-D11BC8C1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phylogenetic trees - Practical</a:t>
            </a:r>
          </a:p>
        </p:txBody>
      </p:sp>
    </p:spTree>
    <p:extLst>
      <p:ext uri="{BB962C8B-B14F-4D97-AF65-F5344CB8AC3E}">
        <p14:creationId xmlns:p14="http://schemas.microsoft.com/office/powerpoint/2010/main" val="831481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5B415-A50D-EDE2-35B4-F47DECC6F1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7908" y="1608666"/>
            <a:ext cx="11676184" cy="5073487"/>
          </a:xfrm>
        </p:spPr>
        <p:txBody>
          <a:bodyPr>
            <a:normAutofit/>
          </a:bodyPr>
          <a:lstStyle/>
          <a:p>
            <a:r>
              <a:rPr lang="en-GB" dirty="0"/>
              <a:t>Markov models that describe changes over evolutionary time</a:t>
            </a:r>
          </a:p>
          <a:p>
            <a:endParaRPr lang="en-GB" dirty="0"/>
          </a:p>
          <a:p>
            <a:r>
              <a:rPr lang="en-GB" dirty="0"/>
              <a:t>A</a:t>
            </a:r>
            <a:r>
              <a:rPr lang="en-GB" i="0" dirty="0">
                <a:effectLst/>
              </a:rPr>
              <a:t>ttempt to predict the rate of substitution for nucleotides or amino acids at a given site, and also the distribution of substitutions across the entire sequence</a:t>
            </a:r>
          </a:p>
          <a:p>
            <a:endParaRPr lang="en-US" dirty="0"/>
          </a:p>
          <a:p>
            <a:r>
              <a:rPr lang="en-US" dirty="0"/>
              <a:t>Jukes-Cantor (JC) </a:t>
            </a:r>
          </a:p>
          <a:p>
            <a:pPr lvl="1"/>
            <a:r>
              <a:rPr lang="en-US" dirty="0"/>
              <a:t>all nucleotides occur at the same frequency and undergo change at the same rate</a:t>
            </a:r>
          </a:p>
          <a:p>
            <a:r>
              <a:rPr lang="en-US" b="1" dirty="0"/>
              <a:t>General Time Reversible (GTR)</a:t>
            </a:r>
          </a:p>
          <a:p>
            <a:pPr lvl="1"/>
            <a:r>
              <a:rPr lang="en-US" b="1" dirty="0"/>
              <a:t>Each type of nucleotide change occurs at its own rate (e.g. A-&gt;C =/= C-&gt;A)</a:t>
            </a:r>
          </a:p>
          <a:p>
            <a:r>
              <a:rPr lang="en-US" dirty="0"/>
              <a:t>Kimura 2-Parameter (K2P) and Kimura 3-Parameter (K3P)</a:t>
            </a:r>
          </a:p>
          <a:p>
            <a:r>
              <a:rPr lang="en-US" dirty="0"/>
              <a:t>Hasegawa-</a:t>
            </a:r>
            <a:r>
              <a:rPr lang="en-US" dirty="0" err="1"/>
              <a:t>Kishono</a:t>
            </a:r>
            <a:r>
              <a:rPr lang="en-US" dirty="0"/>
              <a:t>-Yano (HKY)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D16BB4-C9DF-8837-62C9-72078FC1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 models</a:t>
            </a:r>
          </a:p>
        </p:txBody>
      </p:sp>
    </p:spTree>
    <p:extLst>
      <p:ext uri="{BB962C8B-B14F-4D97-AF65-F5344CB8AC3E}">
        <p14:creationId xmlns:p14="http://schemas.microsoft.com/office/powerpoint/2010/main" val="3146632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D16BB4-C9DF-8837-62C9-72078FC1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Variation among sites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B3CFD1-FFF5-EBF2-75D4-BA7CE2802DC1}"/>
              </a:ext>
            </a:extLst>
          </p:cNvPr>
          <p:cNvSpPr txBox="1"/>
          <p:nvPr/>
        </p:nvSpPr>
        <p:spPr>
          <a:xfrm>
            <a:off x="2549236" y="1422400"/>
            <a:ext cx="6993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Some sites undergo changes more frequently than others - can be expressed using a gamma distribution</a:t>
            </a:r>
            <a:endParaRPr lang="en-US" dirty="0"/>
          </a:p>
        </p:txBody>
      </p:sp>
      <p:pic>
        <p:nvPicPr>
          <p:cNvPr id="7" name="Picture 2" descr="Model fitting in phylogenetics - a short introduction on how to permorm  likelihood ratio tests to select a proper DNA substitution model of the GTR  family">
            <a:extLst>
              <a:ext uri="{FF2B5EF4-FFF2-40B4-BE49-F238E27FC236}">
                <a16:creationId xmlns:a16="http://schemas.microsoft.com/office/drawing/2014/main" id="{7A00A995-1F4E-8546-10EE-991E7594E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137" y="2068731"/>
            <a:ext cx="4167831" cy="2508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3B5A282-52DA-C3EB-CDB6-09E1D1BBB78C}"/>
              </a:ext>
            </a:extLst>
          </p:cNvPr>
          <p:cNvSpPr/>
          <p:nvPr/>
        </p:nvSpPr>
        <p:spPr>
          <a:xfrm>
            <a:off x="4032926" y="4577724"/>
            <a:ext cx="667486" cy="49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Slow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5006459-642E-9FA5-6291-82B2D1634CD3}"/>
              </a:ext>
            </a:extLst>
          </p:cNvPr>
          <p:cNvSpPr/>
          <p:nvPr/>
        </p:nvSpPr>
        <p:spPr>
          <a:xfrm>
            <a:off x="7738225" y="4577724"/>
            <a:ext cx="667486" cy="4972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Fast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A74383B-0684-001E-20C1-F53E3D73E34F}"/>
              </a:ext>
            </a:extLst>
          </p:cNvPr>
          <p:cNvSpPr/>
          <p:nvPr/>
        </p:nvSpPr>
        <p:spPr>
          <a:xfrm>
            <a:off x="6396675" y="2636423"/>
            <a:ext cx="1341550" cy="5785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Number of gamma categories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56D34A-32D8-1906-B241-81AC740BAE2C}"/>
              </a:ext>
            </a:extLst>
          </p:cNvPr>
          <p:cNvSpPr txBox="1"/>
          <p:nvPr/>
        </p:nvSpPr>
        <p:spPr>
          <a:xfrm>
            <a:off x="2742821" y="5224055"/>
            <a:ext cx="6799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sites are are not allowed to change, as they have essential roles – these are called invariant sites </a:t>
            </a:r>
          </a:p>
        </p:txBody>
      </p:sp>
    </p:spTree>
    <p:extLst>
      <p:ext uri="{BB962C8B-B14F-4D97-AF65-F5344CB8AC3E}">
        <p14:creationId xmlns:p14="http://schemas.microsoft.com/office/powerpoint/2010/main" val="3043082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2361F2-C3EF-C3B1-F60C-D11BC8C1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Substitution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56C22D-86B0-5B6E-6BB3-6B9E05F233E9}"/>
              </a:ext>
            </a:extLst>
          </p:cNvPr>
          <p:cNvSpPr txBox="1"/>
          <p:nvPr/>
        </p:nvSpPr>
        <p:spPr>
          <a:xfrm>
            <a:off x="3281398" y="3044279"/>
            <a:ext cx="69932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GTR + F + I + G4</a:t>
            </a:r>
            <a:endParaRPr lang="en-US" sz="4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27A4F0-FC7A-A327-5AF5-FE5B6120ECFD}"/>
              </a:ext>
            </a:extLst>
          </p:cNvPr>
          <p:cNvSpPr txBox="1"/>
          <p:nvPr/>
        </p:nvSpPr>
        <p:spPr>
          <a:xfrm>
            <a:off x="1633305" y="2120949"/>
            <a:ext cx="23954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Substitution model – General Time Reversible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C590B2-FFD2-2B85-FE35-0A2CDF521710}"/>
              </a:ext>
            </a:extLst>
          </p:cNvPr>
          <p:cNvCxnSpPr>
            <a:cxnSpLocks/>
          </p:cNvCxnSpPr>
          <p:nvPr/>
        </p:nvCxnSpPr>
        <p:spPr>
          <a:xfrm>
            <a:off x="3062860" y="2582614"/>
            <a:ext cx="618186" cy="62257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692BFC-1DEE-2F02-C583-75F60E36E469}"/>
              </a:ext>
            </a:extLst>
          </p:cNvPr>
          <p:cNvSpPr txBox="1"/>
          <p:nvPr/>
        </p:nvSpPr>
        <p:spPr>
          <a:xfrm>
            <a:off x="4028776" y="4275385"/>
            <a:ext cx="239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Empirical base frequencies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006BB0A-F54E-24A7-25C5-97DCC5139836}"/>
              </a:ext>
            </a:extLst>
          </p:cNvPr>
          <p:cNvCxnSpPr>
            <a:cxnSpLocks/>
          </p:cNvCxnSpPr>
          <p:nvPr/>
        </p:nvCxnSpPr>
        <p:spPr>
          <a:xfrm>
            <a:off x="4921308" y="3700428"/>
            <a:ext cx="0" cy="6135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2E6E19-A7D2-FCA1-03DF-369B875CE856}"/>
              </a:ext>
            </a:extLst>
          </p:cNvPr>
          <p:cNvSpPr txBox="1"/>
          <p:nvPr/>
        </p:nvSpPr>
        <p:spPr>
          <a:xfrm>
            <a:off x="5226511" y="2245548"/>
            <a:ext cx="2395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 invariant sites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EF2422D-D1C5-49B8-7DC1-AE62731B1CC4}"/>
              </a:ext>
            </a:extLst>
          </p:cNvPr>
          <p:cNvCxnSpPr>
            <a:cxnSpLocks/>
          </p:cNvCxnSpPr>
          <p:nvPr/>
        </p:nvCxnSpPr>
        <p:spPr>
          <a:xfrm flipV="1">
            <a:off x="5703029" y="2571471"/>
            <a:ext cx="0" cy="6448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FC2D855-E1F8-FCA7-6E5D-55DCA2B1CAB0}"/>
              </a:ext>
            </a:extLst>
          </p:cNvPr>
          <p:cNvSpPr txBox="1"/>
          <p:nvPr/>
        </p:nvSpPr>
        <p:spPr>
          <a:xfrm>
            <a:off x="7394053" y="4227008"/>
            <a:ext cx="2395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Gamma model with 4 rate categories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E45A5C6-864A-E6A0-A56A-7BBAAA9E3FAC}"/>
              </a:ext>
            </a:extLst>
          </p:cNvPr>
          <p:cNvCxnSpPr>
            <a:cxnSpLocks/>
          </p:cNvCxnSpPr>
          <p:nvPr/>
        </p:nvCxnSpPr>
        <p:spPr>
          <a:xfrm>
            <a:off x="6778012" y="3661792"/>
            <a:ext cx="616041" cy="6135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769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Distance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Maximum parsimony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Maximum likelihood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Bayesian methods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Building Methods</a:t>
            </a:r>
          </a:p>
        </p:txBody>
      </p:sp>
    </p:spTree>
    <p:extLst>
      <p:ext uri="{BB962C8B-B14F-4D97-AF65-F5344CB8AC3E}">
        <p14:creationId xmlns:p14="http://schemas.microsoft.com/office/powerpoint/2010/main" val="604312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 lnSpcReduction="10000"/>
          </a:bodyPr>
          <a:lstStyle/>
          <a:p>
            <a:pPr marL="285750" indent="-285750"/>
            <a:r>
              <a:rPr lang="en-GB" sz="2800" dirty="0"/>
              <a:t>Maximize the probability of the sequences, given a tree and its branch lengths and an evolutionary model and its parameters </a:t>
            </a:r>
          </a:p>
          <a:p>
            <a:pPr lvl="1"/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Important features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Allows full use of evolutionary models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Relies heavily on model chosen =&gt; can be misleading if there is much variation in the substitution process among lineages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Computationally much more demanding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b="1" dirty="0" err="1"/>
              <a:t>IQTree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</a:t>
            </a:r>
          </a:p>
        </p:txBody>
      </p:sp>
    </p:spTree>
    <p:extLst>
      <p:ext uri="{BB962C8B-B14F-4D97-AF65-F5344CB8AC3E}">
        <p14:creationId xmlns:p14="http://schemas.microsoft.com/office/powerpoint/2010/main" val="1964750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 fontScale="92500" lnSpcReduction="20000"/>
          </a:bodyPr>
          <a:lstStyle/>
          <a:p>
            <a:pPr marL="285750" indent="-285750"/>
            <a:r>
              <a:rPr lang="en-GB" sz="2800" dirty="0"/>
              <a:t>Objective: determine the posterior distribution of trees given the sequence data </a:t>
            </a:r>
          </a:p>
          <a:p>
            <a:pPr marL="285750" indent="-285750"/>
            <a:r>
              <a:rPr lang="en-GB" sz="2800" dirty="0"/>
              <a:t>Based on this distribution, ‘best’ tree can be identified </a:t>
            </a:r>
          </a:p>
          <a:p>
            <a:pPr lvl="1"/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Important 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Allows full use of evolutionary models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Need to include priors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Posterior probabilities are approximated through Markov Chain Monte Carlo (MCMC) methods that sample from the posterior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Clade probabilities provide measure of uncertainty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b="1" dirty="0"/>
              <a:t>BEAST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Methods</a:t>
            </a:r>
          </a:p>
        </p:txBody>
      </p:sp>
    </p:spTree>
    <p:extLst>
      <p:ext uri="{BB962C8B-B14F-4D97-AF65-F5344CB8AC3E}">
        <p14:creationId xmlns:p14="http://schemas.microsoft.com/office/powerpoint/2010/main" val="565807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10603523" cy="4568296"/>
          </a:xfrm>
        </p:spPr>
        <p:txBody>
          <a:bodyPr>
            <a:normAutofit/>
          </a:bodyPr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Artificial dataset of same size is generated by picking columns with replacement</a:t>
            </a: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endParaRPr lang="en-US" dirty="0"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ea typeface="ＭＳ Ｐゴシック" charset="0"/>
                <a:cs typeface="ＭＳ Ｐゴシック" charset="0"/>
              </a:rPr>
              <a:t>Tree building applied to these bootstrap matrices</a:t>
            </a:r>
          </a:p>
          <a:p>
            <a:r>
              <a:rPr lang="en-US" dirty="0">
                <a:ea typeface="ＭＳ Ｐゴシック" charset="0"/>
                <a:cs typeface="ＭＳ Ｐゴシック" charset="0"/>
              </a:rPr>
              <a:t>The frequency with which a node appears is taken as a measure of confidence for that node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</a:t>
            </a:r>
          </a:p>
        </p:txBody>
      </p:sp>
      <p:grpSp>
        <p:nvGrpSpPr>
          <p:cNvPr id="3" name="Group 8">
            <a:extLst>
              <a:ext uri="{FF2B5EF4-FFF2-40B4-BE49-F238E27FC236}">
                <a16:creationId xmlns:a16="http://schemas.microsoft.com/office/drawing/2014/main" id="{3B98C3AE-D6F9-C9D3-A1C3-02BAD918C855}"/>
              </a:ext>
            </a:extLst>
          </p:cNvPr>
          <p:cNvGrpSpPr>
            <a:grpSpLocks/>
          </p:cNvGrpSpPr>
          <p:nvPr/>
        </p:nvGrpSpPr>
        <p:grpSpPr bwMode="auto">
          <a:xfrm>
            <a:off x="2549236" y="2690812"/>
            <a:ext cx="5924550" cy="1476375"/>
            <a:chOff x="786337" y="2798763"/>
            <a:chExt cx="5924920" cy="1477328"/>
          </a:xfrm>
        </p:grpSpPr>
        <p:sp>
          <p:nvSpPr>
            <p:cNvPr id="5" name="TextBox 6">
              <a:extLst>
                <a:ext uri="{FF2B5EF4-FFF2-40B4-BE49-F238E27FC236}">
                  <a16:creationId xmlns:a16="http://schemas.microsoft.com/office/drawing/2014/main" id="{A0A5D090-D322-28A7-AEA1-7841AB4CA3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6337" y="2798763"/>
              <a:ext cx="1431364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ORIGINA</a:t>
              </a:r>
              <a:r>
                <a:rPr lang="en-US" sz="1800" b="1">
                  <a:solidFill>
                    <a:srgbClr val="000000"/>
                  </a:solidFill>
                  <a:latin typeface="Courier" charset="0"/>
                </a:rPr>
                <a:t>L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58A989-88B9-8BA5-01C1-9DC3E62258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65594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 b="1">
                  <a:latin typeface="Courier" charset="0"/>
                </a:rPr>
                <a:t>C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9F1160C-C67D-94A4-9808-EF8173F125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98322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A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A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  <a:p>
              <a:pPr eaLnBrk="1" hangingPunct="1"/>
              <a:r>
                <a:rPr lang="en-US" sz="1800" b="1">
                  <a:latin typeface="Courier" charset="0"/>
                </a:rPr>
                <a:t>GC</a:t>
              </a:r>
              <a:r>
                <a:rPr lang="en-US" sz="1800">
                  <a:latin typeface="Courier" charset="0"/>
                </a:rPr>
                <a:t>GC</a:t>
              </a:r>
              <a:r>
                <a:rPr lang="en-US" sz="180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>
                  <a:latin typeface="Courier" charset="0"/>
                </a:rPr>
                <a:t>G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b="1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>
                  <a:solidFill>
                    <a:srgbClr val="FF0000"/>
                  </a:solidFill>
                  <a:latin typeface="Courier" charset="0"/>
                </a:rPr>
                <a:t>C</a:t>
              </a:r>
            </a:p>
          </p:txBody>
        </p:sp>
        <p:sp>
          <p:nvSpPr>
            <p:cNvPr id="8" name="TextBox 6">
              <a:extLst>
                <a:ext uri="{FF2B5EF4-FFF2-40B4-BE49-F238E27FC236}">
                  <a16:creationId xmlns:a16="http://schemas.microsoft.com/office/drawing/2014/main" id="{802C7DB8-FA06-F2F8-4790-BC972D8790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79893" y="2798763"/>
              <a:ext cx="143136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ATA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C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TT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  <a:p>
              <a:pPr eaLnBrk="1" hangingPunct="1"/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TAA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dirty="0"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FF0000"/>
                  </a:solidFill>
                  <a:latin typeface="Courier" charset="0"/>
                </a:rPr>
                <a:t>G</a:t>
              </a:r>
              <a:r>
                <a:rPr lang="en-US" sz="1800" dirty="0">
                  <a:solidFill>
                    <a:srgbClr val="660066"/>
                  </a:solidFill>
                  <a:latin typeface="Courier" charset="0"/>
                </a:rPr>
                <a:t>A</a:t>
              </a:r>
              <a:r>
                <a:rPr lang="en-US" sz="1800" b="1" dirty="0">
                  <a:solidFill>
                    <a:srgbClr val="660066"/>
                  </a:solidFill>
                  <a:latin typeface="Courier" charset="0"/>
                </a:rPr>
                <a:t>AA</a:t>
              </a:r>
              <a:endParaRPr lang="en-US" sz="1800" b="1" dirty="0">
                <a:solidFill>
                  <a:srgbClr val="FF0000"/>
                </a:solidFill>
                <a:latin typeface="Courie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58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D520986-E88A-E0C7-5215-BE0DAE6654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08667"/>
            <a:ext cx="5871211" cy="4568296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Count the frequency of a clade within the posterior distribution of trees </a:t>
            </a:r>
          </a:p>
          <a:p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Less conservative: tend to be much higher than bootstrap values </a:t>
            </a:r>
          </a:p>
          <a:p>
            <a:endParaRPr lang="en-GB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Strong support: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800" dirty="0"/>
              <a:t>Bootstrap &gt;0.7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GB" sz="2800" dirty="0"/>
              <a:t>Posterior prob. &gt;0.95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2E051-91B1-78A2-9EE6-4565A8562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Probabilities</a:t>
            </a:r>
          </a:p>
        </p:txBody>
      </p:sp>
      <p:pic>
        <p:nvPicPr>
          <p:cNvPr id="3" name="Picture 2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60FB4D9-F25F-F481-B226-1D085FBCC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83" t="28798" r="7042" b="14731"/>
          <a:stretch/>
        </p:blipFill>
        <p:spPr>
          <a:xfrm>
            <a:off x="7424085" y="1720669"/>
            <a:ext cx="3781125" cy="404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23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F7AE7-790E-374F-98D3-31609964D7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85750" y="1627188"/>
            <a:ext cx="11906250" cy="52308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Alignments &amp; Understanding Trees</a:t>
            </a:r>
          </a:p>
          <a:p>
            <a:r>
              <a:rPr lang="en-US" sz="2400" dirty="0"/>
              <a:t>Alignments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 </a:t>
            </a:r>
            <a:r>
              <a:rPr lang="en-US" sz="2400" dirty="0">
                <a:solidFill>
                  <a:schemeClr val="tx2"/>
                </a:solidFill>
              </a:rPr>
              <a:t>Viewing and aligning sequences</a:t>
            </a:r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Terminology </a:t>
            </a:r>
          </a:p>
          <a:p>
            <a:r>
              <a:rPr lang="en-US" sz="2400" dirty="0"/>
              <a:t>Tree building methods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Interpreting phylogenetic trees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Tree Building</a:t>
            </a:r>
          </a:p>
          <a:p>
            <a:r>
              <a:rPr lang="en-US" sz="2400" dirty="0"/>
              <a:t>Substitution models</a:t>
            </a:r>
          </a:p>
          <a:p>
            <a:r>
              <a:rPr lang="en-US" sz="2400" dirty="0"/>
              <a:t>Statistical support (bootstrapping, posterior probabilities)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Using </a:t>
            </a:r>
            <a:r>
              <a:rPr lang="en-US" sz="2400" dirty="0" err="1"/>
              <a:t>modeltest</a:t>
            </a:r>
            <a:r>
              <a:rPr lang="en-US" sz="2400" dirty="0"/>
              <a:t> and IQTREE2 to find the best substitution model and generate a maximum likelihood tree</a:t>
            </a:r>
            <a:endParaRPr lang="en-US" sz="2400" b="1" dirty="0">
              <a:solidFill>
                <a:srgbClr val="0070C0"/>
              </a:solidFill>
            </a:endParaRPr>
          </a:p>
          <a:p>
            <a:r>
              <a:rPr lang="en-US" sz="2400" dirty="0"/>
              <a:t>Visualisation using </a:t>
            </a:r>
            <a:r>
              <a:rPr lang="en-US" sz="2400" dirty="0" err="1"/>
              <a:t>FigTree</a:t>
            </a:r>
            <a:endParaRPr lang="en-US" sz="2400" dirty="0"/>
          </a:p>
          <a:p>
            <a:r>
              <a:rPr lang="en-US" sz="2400" dirty="0"/>
              <a:t>Annotating using metadata</a:t>
            </a:r>
          </a:p>
          <a:p>
            <a:r>
              <a:rPr lang="en-US" sz="2400" b="1" dirty="0">
                <a:solidFill>
                  <a:srgbClr val="FF0000"/>
                </a:solidFill>
              </a:rPr>
              <a:t>Practical:</a:t>
            </a:r>
            <a:r>
              <a:rPr lang="en-US" sz="2400" dirty="0"/>
              <a:t> Preparation of publication ready trees with appropriate annotation and bootstrapping in </a:t>
            </a:r>
            <a:r>
              <a:rPr lang="en-US" sz="2400" dirty="0" err="1"/>
              <a:t>FigTree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98435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298277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7A805-989B-E10F-813B-6E1B6F2AEC92}"/>
              </a:ext>
            </a:extLst>
          </p:cNvPr>
          <p:cNvSpPr/>
          <p:nvPr/>
        </p:nvSpPr>
        <p:spPr>
          <a:xfrm>
            <a:off x="7189470" y="1897380"/>
            <a:ext cx="4164330" cy="18745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 the instructions in </a:t>
            </a:r>
            <a:r>
              <a:rPr lang="en-US" b="1" dirty="0"/>
              <a:t>day4_tree_building.pdf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1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B9C9D6-F761-6CDA-D5C9-C48B775F3F14}"/>
              </a:ext>
            </a:extLst>
          </p:cNvPr>
          <p:cNvSpPr txBox="1"/>
          <p:nvPr/>
        </p:nvSpPr>
        <p:spPr>
          <a:xfrm>
            <a:off x="392430" y="1574123"/>
            <a:ext cx="8052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Topology Changes: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Position of the root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“Swiveling” the branches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Ordering the nodes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2E830C-147A-192E-717F-C455BF6A035E}"/>
              </a:ext>
            </a:extLst>
          </p:cNvPr>
          <p:cNvSpPr txBox="1"/>
          <p:nvPr/>
        </p:nvSpPr>
        <p:spPr>
          <a:xfrm>
            <a:off x="474492" y="3183391"/>
            <a:ext cx="80522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4472C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information: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Branch lengths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Node labels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Bootstraps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Node ages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Scale bar</a:t>
            </a:r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167F9851-5C3D-108D-F146-DD0F6523FE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932" t="13931" r="29563" b="15855"/>
          <a:stretch/>
        </p:blipFill>
        <p:spPr>
          <a:xfrm>
            <a:off x="4191920" y="2632125"/>
            <a:ext cx="4887310" cy="393486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3020203-1EA8-D360-6468-0374CAB4BF69}"/>
              </a:ext>
            </a:extLst>
          </p:cNvPr>
          <p:cNvCxnSpPr/>
          <p:nvPr/>
        </p:nvCxnSpPr>
        <p:spPr>
          <a:xfrm>
            <a:off x="3613852" y="5324143"/>
            <a:ext cx="2280745" cy="108256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DF73E8-7192-CE8C-44B1-0870630B3125}"/>
              </a:ext>
            </a:extLst>
          </p:cNvPr>
          <p:cNvCxnSpPr>
            <a:cxnSpLocks/>
          </p:cNvCxnSpPr>
          <p:nvPr/>
        </p:nvCxnSpPr>
        <p:spPr>
          <a:xfrm>
            <a:off x="4459605" y="3860274"/>
            <a:ext cx="294618" cy="27563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25627CD-1DE6-8592-2C39-301B7EF643DA}"/>
              </a:ext>
            </a:extLst>
          </p:cNvPr>
          <p:cNvCxnSpPr>
            <a:cxnSpLocks/>
          </p:cNvCxnSpPr>
          <p:nvPr/>
        </p:nvCxnSpPr>
        <p:spPr>
          <a:xfrm flipV="1">
            <a:off x="4012588" y="4599556"/>
            <a:ext cx="1240877" cy="97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3">
            <a:extLst>
              <a:ext uri="{FF2B5EF4-FFF2-40B4-BE49-F238E27FC236}">
                <a16:creationId xmlns:a16="http://schemas.microsoft.com/office/drawing/2014/main" id="{EC859C8E-71A7-4B8F-14E6-71D231F0E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Visualizing Trees</a:t>
            </a:r>
          </a:p>
        </p:txBody>
      </p:sp>
    </p:spTree>
    <p:extLst>
      <p:ext uri="{BB962C8B-B14F-4D97-AF65-F5344CB8AC3E}">
        <p14:creationId xmlns:p14="http://schemas.microsoft.com/office/powerpoint/2010/main" val="1774013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A1009-5627-FE33-887B-F82596072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69CD8FF-80E9-346D-29EB-FFE350C815B3}"/>
              </a:ext>
            </a:extLst>
          </p:cNvPr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8D799D22-4EE4-7EC3-FD8F-D6F19AA2A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Units</a:t>
            </a: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4C9632D-C2C6-1C3D-E7B2-EA2500A06D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t="12973" r="29539" b="16566"/>
          <a:stretch/>
        </p:blipFill>
        <p:spPr>
          <a:xfrm>
            <a:off x="0" y="1422400"/>
            <a:ext cx="6315076" cy="507725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EE054BF-78A2-A1F0-F901-A674493A80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t="12973" r="29412" b="16057"/>
          <a:stretch/>
        </p:blipFill>
        <p:spPr>
          <a:xfrm>
            <a:off x="6105904" y="1597670"/>
            <a:ext cx="6067450" cy="490198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267DDBD2-5D6F-F00E-B97B-48699D24C2FE}"/>
              </a:ext>
            </a:extLst>
          </p:cNvPr>
          <p:cNvSpPr/>
          <p:nvPr/>
        </p:nvSpPr>
        <p:spPr>
          <a:xfrm>
            <a:off x="2372497" y="6227805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904BCD5-4AFD-5E7E-1C0C-6BDD79E60C52}"/>
              </a:ext>
            </a:extLst>
          </p:cNvPr>
          <p:cNvSpPr/>
          <p:nvPr/>
        </p:nvSpPr>
        <p:spPr>
          <a:xfrm>
            <a:off x="8344930" y="6178378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189425-48CD-952E-6787-FA3120BF7003}"/>
              </a:ext>
            </a:extLst>
          </p:cNvPr>
          <p:cNvSpPr/>
          <p:nvPr/>
        </p:nvSpPr>
        <p:spPr>
          <a:xfrm>
            <a:off x="247626" y="3058297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FE2EB4-3291-A958-38A4-DE4CD145F6D8}"/>
              </a:ext>
            </a:extLst>
          </p:cNvPr>
          <p:cNvSpPr/>
          <p:nvPr/>
        </p:nvSpPr>
        <p:spPr>
          <a:xfrm>
            <a:off x="6034089" y="3133125"/>
            <a:ext cx="1075038" cy="37070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494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pic>
        <p:nvPicPr>
          <p:cNvPr id="1026" name="Picture 2" descr="Biodiverse analysis software: Biodiverse now exports tree branch colours">
            <a:extLst>
              <a:ext uri="{FF2B5EF4-FFF2-40B4-BE49-F238E27FC236}">
                <a16:creationId xmlns:a16="http://schemas.microsoft.com/office/drawing/2014/main" id="{10219F4D-9D52-C595-E04B-BC452D7B1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4" t="16592" b="6562"/>
          <a:stretch/>
        </p:blipFill>
        <p:spPr bwMode="auto">
          <a:xfrm>
            <a:off x="6400800" y="1400631"/>
            <a:ext cx="4267200" cy="4663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FBAF94-9884-267E-C522-0F2AB772E84E}"/>
              </a:ext>
            </a:extLst>
          </p:cNvPr>
          <p:cNvSpPr txBox="1"/>
          <p:nvPr/>
        </p:nvSpPr>
        <p:spPr>
          <a:xfrm>
            <a:off x="666751" y="1692034"/>
            <a:ext cx="384153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add useful information such 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Species/host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Location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Lineage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Can help predict the location/host origin of a cluster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DC273835-F100-89BD-FB15-A8226A07E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Adding Metadata</a:t>
            </a:r>
          </a:p>
        </p:txBody>
      </p:sp>
    </p:spTree>
    <p:extLst>
      <p:ext uri="{BB962C8B-B14F-4D97-AF65-F5344CB8AC3E}">
        <p14:creationId xmlns:p14="http://schemas.microsoft.com/office/powerpoint/2010/main" val="23171657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1828800" y="228600"/>
            <a:ext cx="8134350" cy="8672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+mj-lt"/>
                <a:ea typeface="+mj-ea"/>
                <a:cs typeface="ヒラギノ角ゴ ProN W3"/>
                <a:sym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cs typeface="ヒラギノ角ゴ ProN W3"/>
                <a:sym typeface="Arial" pitchFamily="34" charset="0"/>
              </a:defRPr>
            </a:lvl5pPr>
            <a:lvl6pPr marL="321457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6pPr>
            <a:lvl7pPr marL="642915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7pPr>
            <a:lvl8pPr marL="964372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8pPr>
            <a:lvl9pPr marL="1285829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7CB7"/>
                </a:solidFill>
                <a:latin typeface="Verdana" pitchFamily="34" charset="0"/>
                <a:ea typeface="ヒラギノ角ゴ ProN W3" pitchFamily="1" charset="-128"/>
                <a:sym typeface="Arial" charset="0"/>
              </a:defRPr>
            </a:lvl9pPr>
          </a:lstStyle>
          <a:p>
            <a:pPr algn="ctr"/>
            <a:endParaRPr 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FBAF94-9884-267E-C522-0F2AB772E84E}"/>
              </a:ext>
            </a:extLst>
          </p:cNvPr>
          <p:cNvSpPr txBox="1"/>
          <p:nvPr/>
        </p:nvSpPr>
        <p:spPr>
          <a:xfrm>
            <a:off x="218941" y="1688060"/>
            <a:ext cx="118485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Ideally, we have a nicely formatted metadata table with information about all of our sequences. This isn’t always the case!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Sometimes the sequence ID contains useful information that needs to be extracted!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2AD79A1-F4D1-BAB4-F75A-D6A6517A5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69" t="9006" r="64036" b="88409"/>
          <a:stretch/>
        </p:blipFill>
        <p:spPr>
          <a:xfrm>
            <a:off x="1804040" y="3429000"/>
            <a:ext cx="8488671" cy="50995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1BDF952-A797-E033-E073-3BBF3C91A2B9}"/>
              </a:ext>
            </a:extLst>
          </p:cNvPr>
          <p:cNvSpPr/>
          <p:nvPr/>
        </p:nvSpPr>
        <p:spPr>
          <a:xfrm>
            <a:off x="1981200" y="3390638"/>
            <a:ext cx="1990578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D6F1435-45ED-89F1-380B-2DC786324457}"/>
              </a:ext>
            </a:extLst>
          </p:cNvPr>
          <p:cNvSpPr/>
          <p:nvPr/>
        </p:nvSpPr>
        <p:spPr>
          <a:xfrm>
            <a:off x="6897859" y="3390637"/>
            <a:ext cx="1545100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A3636EF-02CF-9A26-19B2-98CCDB3D847C}"/>
              </a:ext>
            </a:extLst>
          </p:cNvPr>
          <p:cNvSpPr/>
          <p:nvPr/>
        </p:nvSpPr>
        <p:spPr>
          <a:xfrm>
            <a:off x="8620120" y="3390636"/>
            <a:ext cx="1545100" cy="8053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FE8078-1930-C625-0309-C6C1C20CBF3C}"/>
              </a:ext>
            </a:extLst>
          </p:cNvPr>
          <p:cNvSpPr txBox="1"/>
          <p:nvPr/>
        </p:nvSpPr>
        <p:spPr>
          <a:xfrm>
            <a:off x="1981200" y="4652092"/>
            <a:ext cx="855016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If all the IDs follow the same format, an automated pipeline to extract the information can be made!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1FB33ED-086E-2475-9709-F6F48D178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236" y="533614"/>
            <a:ext cx="9210963" cy="888786"/>
          </a:xfrm>
        </p:spPr>
        <p:txBody>
          <a:bodyPr/>
          <a:lstStyle/>
          <a:p>
            <a:pPr algn="l"/>
            <a:r>
              <a:rPr lang="en-US" dirty="0"/>
              <a:t>Adding Metadata</a:t>
            </a:r>
          </a:p>
        </p:txBody>
      </p:sp>
    </p:spTree>
    <p:extLst>
      <p:ext uri="{BB962C8B-B14F-4D97-AF65-F5344CB8AC3E}">
        <p14:creationId xmlns:p14="http://schemas.microsoft.com/office/powerpoint/2010/main" val="41660215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</p:spTree>
    <p:extLst>
      <p:ext uri="{BB962C8B-B14F-4D97-AF65-F5344CB8AC3E}">
        <p14:creationId xmlns:p14="http://schemas.microsoft.com/office/powerpoint/2010/main" val="2421565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25EDE04-056A-A8D1-2318-CFCCB49B5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08667"/>
            <a:ext cx="10523220" cy="45682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Collect homologous sequences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Conduct multiple alignment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Fit an appropriate substitution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92D050"/>
                </a:solidFill>
              </a:rPr>
              <a:t>Estimate tree(s) under that model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Test the reliability of the estimated tree(s)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>
                <a:solidFill>
                  <a:srgbClr val="0070C0"/>
                </a:solidFill>
              </a:rPr>
              <a:t>Interpret and apply the phylogenetic tree 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GB" sz="2400" dirty="0"/>
              <a:t>Potentially repeat steps 4-6 using different tree building methods and/or additional data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205B45-5FD8-61B1-0D13-9223725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Analysis Steps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C7A805-989B-E10F-813B-6E1B6F2AEC92}"/>
              </a:ext>
            </a:extLst>
          </p:cNvPr>
          <p:cNvSpPr/>
          <p:nvPr/>
        </p:nvSpPr>
        <p:spPr>
          <a:xfrm>
            <a:off x="6671256" y="1422400"/>
            <a:ext cx="5331854" cy="12960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 the practical: </a:t>
            </a:r>
          </a:p>
          <a:p>
            <a:pPr algn="ctr"/>
            <a:r>
              <a:rPr lang="en-US" dirty="0"/>
              <a:t>Follow instructions in </a:t>
            </a:r>
            <a:r>
              <a:rPr lang="en-US" b="1" dirty="0"/>
              <a:t>day4_annotation.pdf</a:t>
            </a:r>
          </a:p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494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e University at sunset">
            <a:extLst>
              <a:ext uri="{FF2B5EF4-FFF2-40B4-BE49-F238E27FC236}">
                <a16:creationId xmlns:a16="http://schemas.microsoft.com/office/drawing/2014/main" id="{11FDCD37-95D4-D94F-8143-5384ADC6A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8F30531-16BE-1D4A-839A-4165196E5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537628" y="5500708"/>
            <a:ext cx="3413095" cy="854153"/>
            <a:chOff x="5652120" y="4237877"/>
            <a:chExt cx="3413095" cy="8541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2BC779-2AC3-3641-A89B-2FE2861B804B}"/>
                </a:ext>
              </a:extLst>
            </p:cNvPr>
            <p:cNvSpPr txBox="1"/>
            <p:nvPr/>
          </p:nvSpPr>
          <p:spPr>
            <a:xfrm>
              <a:off x="5652120" y="4237877"/>
              <a:ext cx="3413095" cy="461665"/>
            </a:xfrm>
            <a:prstGeom prst="rect">
              <a:avLst/>
            </a:prstGeom>
            <a:noFill/>
            <a:effectLst>
              <a:outerShdw blurRad="1270000" dist="50800" dir="5400000" sx="200000" sy="200000" algn="ctr" rotWithShape="0">
                <a:schemeClr val="tx1"/>
              </a:outerShdw>
            </a:effectLst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#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UofGWorldChangers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B7AFC7-4175-6442-9F4D-48AB39DA3335}"/>
                </a:ext>
              </a:extLst>
            </p:cNvPr>
            <p:cNvSpPr txBox="1"/>
            <p:nvPr/>
          </p:nvSpPr>
          <p:spPr>
            <a:xfrm>
              <a:off x="6365423" y="4630365"/>
              <a:ext cx="26997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1" dirty="0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@</a:t>
              </a:r>
              <a:r>
                <a:rPr lang="en-US" sz="2400" b="1" dirty="0" err="1">
                  <a:solidFill>
                    <a:schemeClr val="bg1"/>
                  </a:solidFill>
                  <a:latin typeface="Arial" panose="020B0604020202020204" pitchFamily="34" charset="0"/>
                  <a:ea typeface="Arial" charset="0"/>
                  <a:cs typeface="Arial" panose="020B0604020202020204" pitchFamily="34" charset="0"/>
                </a:rPr>
                <a:t>UofGlasgow</a:t>
              </a:r>
              <a:endPara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6F23C76-7323-9246-828B-CE7B4F0B6ACB}"/>
                </a:ext>
              </a:extLst>
            </p:cNvPr>
            <p:cNvGrpSpPr/>
            <p:nvPr/>
          </p:nvGrpSpPr>
          <p:grpSpPr>
            <a:xfrm>
              <a:off x="5868144" y="4759697"/>
              <a:ext cx="870873" cy="246401"/>
              <a:chOff x="-704667" y="465075"/>
              <a:chExt cx="718929" cy="20341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DA074F8-3E2D-4044-BD93-0EE72365F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468635" y="466885"/>
                <a:ext cx="242653" cy="2016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B162D4C-911F-884F-8B17-FF2DA1BA81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187338" y="466885"/>
                <a:ext cx="201600" cy="20160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43EFC0B-FA40-FC40-8378-CA0BB8B802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704667" y="465075"/>
                <a:ext cx="197388" cy="197388"/>
              </a:xfrm>
              <a:prstGeom prst="rect">
                <a:avLst/>
              </a:prstGeom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75F20C-468E-F742-9149-B8A5FEBC291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45886" y="1889351"/>
            <a:ext cx="5842000" cy="1931535"/>
          </a:xfrm>
        </p:spPr>
        <p:txBody>
          <a:bodyPr>
            <a:no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</a:rPr>
              <a:t>Good luck, and happy tree building!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138431-BA05-330A-0F46-1A481A91E03D}"/>
              </a:ext>
            </a:extLst>
          </p:cNvPr>
          <p:cNvSpPr txBox="1"/>
          <p:nvPr/>
        </p:nvSpPr>
        <p:spPr>
          <a:xfrm>
            <a:off x="9250931" y="6244210"/>
            <a:ext cx="2699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@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ThatKatC</a:t>
            </a: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378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Why use phylogenies?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CB4B2B-01E9-F5DD-CC5F-3A5D5290D2B7}"/>
              </a:ext>
            </a:extLst>
          </p:cNvPr>
          <p:cNvSpPr txBox="1">
            <a:spLocks/>
          </p:cNvSpPr>
          <p:nvPr/>
        </p:nvSpPr>
        <p:spPr>
          <a:xfrm>
            <a:off x="2174875" y="1819061"/>
            <a:ext cx="7842250" cy="4505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/>
          </a:p>
          <a:p>
            <a:endParaRPr lang="en-US" sz="1800"/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</p:txBody>
      </p:sp>
      <p:pic>
        <p:nvPicPr>
          <p:cNvPr id="5" name="Picture 2" descr="Trees as hypotheses - Understanding Evolution">
            <a:extLst>
              <a:ext uri="{FF2B5EF4-FFF2-40B4-BE49-F238E27FC236}">
                <a16:creationId xmlns:a16="http://schemas.microsoft.com/office/drawing/2014/main" id="{8790B175-9358-BF3F-905C-BC1714930D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5" t="33521" r="47657"/>
          <a:stretch/>
        </p:blipFill>
        <p:spPr bwMode="auto">
          <a:xfrm>
            <a:off x="5069066" y="2747217"/>
            <a:ext cx="2427668" cy="2195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0173B5-6F14-4E3F-013F-611B867835E0}"/>
              </a:ext>
            </a:extLst>
          </p:cNvPr>
          <p:cNvSpPr/>
          <p:nvPr/>
        </p:nvSpPr>
        <p:spPr>
          <a:xfrm>
            <a:off x="2415102" y="1543737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Molecular clocks e.g. “How long ago since two groups split?”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8905BC-208F-2B7C-8DCC-3B3DEF82D28D}"/>
              </a:ext>
            </a:extLst>
          </p:cNvPr>
          <p:cNvSpPr/>
          <p:nvPr/>
        </p:nvSpPr>
        <p:spPr>
          <a:xfrm>
            <a:off x="2220936" y="4685027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Selection e.g. “Which genes or sites have undergone adaptive change?”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CBA0289-D775-8C67-D997-AD731AF9BF42}"/>
              </a:ext>
            </a:extLst>
          </p:cNvPr>
          <p:cNvSpPr/>
          <p:nvPr/>
        </p:nvSpPr>
        <p:spPr>
          <a:xfrm>
            <a:off x="7829684" y="1455616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Ancestral state change e.g. “Movement rate between population A and B?”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CC1C26B-0B99-8FB7-578D-388FD24175E4}"/>
              </a:ext>
            </a:extLst>
          </p:cNvPr>
          <p:cNvSpPr/>
          <p:nvPr/>
        </p:nvSpPr>
        <p:spPr>
          <a:xfrm>
            <a:off x="7917196" y="4647512"/>
            <a:ext cx="2427668" cy="12675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/>
              <a:t>Demographic reconstruction e.g. “How has population size changed through time?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D376274-1E91-0641-D6A4-0A83C31162E5}"/>
              </a:ext>
            </a:extLst>
          </p:cNvPr>
          <p:cNvCxnSpPr/>
          <p:nvPr/>
        </p:nvCxnSpPr>
        <p:spPr>
          <a:xfrm flipH="1" flipV="1">
            <a:off x="4050719" y="2947534"/>
            <a:ext cx="1159098" cy="621406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91F474-5437-006D-07D5-D7B7077DDA35}"/>
              </a:ext>
            </a:extLst>
          </p:cNvPr>
          <p:cNvCxnSpPr>
            <a:cxnSpLocks/>
          </p:cNvCxnSpPr>
          <p:nvPr/>
        </p:nvCxnSpPr>
        <p:spPr>
          <a:xfrm flipH="1">
            <a:off x="4151917" y="3856809"/>
            <a:ext cx="1057900" cy="79070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6C7242B-3999-72F7-C11B-24EC3EDCB106}"/>
              </a:ext>
            </a:extLst>
          </p:cNvPr>
          <p:cNvCxnSpPr>
            <a:cxnSpLocks/>
          </p:cNvCxnSpPr>
          <p:nvPr/>
        </p:nvCxnSpPr>
        <p:spPr>
          <a:xfrm flipV="1">
            <a:off x="7499987" y="2811320"/>
            <a:ext cx="1015094" cy="757620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AD7871D-80D0-2530-B7E5-4CD2B6E1C67B}"/>
              </a:ext>
            </a:extLst>
          </p:cNvPr>
          <p:cNvCxnSpPr>
            <a:cxnSpLocks/>
          </p:cNvCxnSpPr>
          <p:nvPr/>
        </p:nvCxnSpPr>
        <p:spPr>
          <a:xfrm>
            <a:off x="7496734" y="3870423"/>
            <a:ext cx="1057386" cy="694503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923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phylogenetics?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43D90D3-9B20-A7AF-E49F-8ED1D9DE2AEA}"/>
              </a:ext>
            </a:extLst>
          </p:cNvPr>
          <p:cNvSpPr txBox="1">
            <a:spLocks/>
          </p:cNvSpPr>
          <p:nvPr/>
        </p:nvSpPr>
        <p:spPr>
          <a:xfrm>
            <a:off x="2174875" y="1658823"/>
            <a:ext cx="7842250" cy="45053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800"/>
          </a:p>
          <a:p>
            <a:endParaRPr lang="en-US" sz="1800"/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504389-704A-EDF8-BE9B-98B3D071FC91}"/>
              </a:ext>
            </a:extLst>
          </p:cNvPr>
          <p:cNvSpPr txBox="1"/>
          <p:nvPr/>
        </p:nvSpPr>
        <p:spPr>
          <a:xfrm>
            <a:off x="455545" y="1655603"/>
            <a:ext cx="590634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 trees from genetic sequence data:</a:t>
            </a:r>
          </a:p>
          <a:p>
            <a:endParaRPr lang="en-GB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Reconstructing the ancestral relationships among taxa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Taxa can be species, individuals or particular genes </a:t>
            </a:r>
          </a:p>
          <a:p>
            <a:pPr lvl="1"/>
            <a:endParaRPr lang="en-GB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Tree is only an estimate =&gt; “truth” usually unknown</a:t>
            </a: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5D740985-DCF9-CA12-DE5B-91541AD442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914" t="38078" r="10522"/>
          <a:stretch/>
        </p:blipFill>
        <p:spPr>
          <a:xfrm>
            <a:off x="8558323" y="1399939"/>
            <a:ext cx="2163652" cy="476742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B86908E-BA10-3A5A-9BA3-E9EB44EFA0B3}"/>
              </a:ext>
            </a:extLst>
          </p:cNvPr>
          <p:cNvSpPr/>
          <p:nvPr/>
        </p:nvSpPr>
        <p:spPr>
          <a:xfrm>
            <a:off x="6872555" y="1539917"/>
            <a:ext cx="1633873" cy="8352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Measure variation at the molecular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199EB4F-1425-F4DE-1BA1-CC1D6998B6E1}"/>
              </a:ext>
            </a:extLst>
          </p:cNvPr>
          <p:cNvSpPr/>
          <p:nvPr/>
        </p:nvSpPr>
        <p:spPr>
          <a:xfrm>
            <a:off x="6898502" y="3254514"/>
            <a:ext cx="1633873" cy="854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Develop models that fit the observed patterns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5BB05D0-9415-BDE6-2658-B3875BE1CB2F}"/>
              </a:ext>
            </a:extLst>
          </p:cNvPr>
          <p:cNvSpPr/>
          <p:nvPr/>
        </p:nvSpPr>
        <p:spPr>
          <a:xfrm>
            <a:off x="6924450" y="4988125"/>
            <a:ext cx="1633873" cy="854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Infer process from patterns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64545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Parts of a phylogenetic tree</a:t>
            </a:r>
          </a:p>
        </p:txBody>
      </p:sp>
      <p:pic>
        <p:nvPicPr>
          <p:cNvPr id="4" name="Picture 2" descr="Phylogenetic Tree - an overview | ScienceDirect Topics">
            <a:extLst>
              <a:ext uri="{FF2B5EF4-FFF2-40B4-BE49-F238E27FC236}">
                <a16:creationId xmlns:a16="http://schemas.microsoft.com/office/drawing/2014/main" id="{272B5915-28DB-B7B4-2180-6768A3587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5302" y="1628706"/>
            <a:ext cx="5379395" cy="4465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470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Branches can ‘swivel’</a:t>
            </a:r>
          </a:p>
        </p:txBody>
      </p:sp>
      <p:pic>
        <p:nvPicPr>
          <p:cNvPr id="4" name="Picture 3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78D82A92-1DC6-0C1E-F3EE-DEDC0723DD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06" t="42850" r="7871" b="19768"/>
          <a:stretch/>
        </p:blipFill>
        <p:spPr>
          <a:xfrm>
            <a:off x="1657720" y="2111312"/>
            <a:ext cx="8876560" cy="320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24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983E9-D86E-5AD2-9F3D-2DBF106FC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ADD45-F3CB-B752-8037-E3BE113A0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Vertical axis means nothing!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E89D53-5041-3CC9-D3AD-0E5E0FFABE9C}"/>
              </a:ext>
            </a:extLst>
          </p:cNvPr>
          <p:cNvCxnSpPr/>
          <p:nvPr/>
        </p:nvCxnSpPr>
        <p:spPr>
          <a:xfrm>
            <a:off x="976184" y="2508422"/>
            <a:ext cx="0" cy="729048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954B43-8638-AC26-316F-EFEFE8E0E7AB}"/>
              </a:ext>
            </a:extLst>
          </p:cNvPr>
          <p:cNvCxnSpPr>
            <a:cxnSpLocks/>
          </p:cNvCxnSpPr>
          <p:nvPr/>
        </p:nvCxnSpPr>
        <p:spPr>
          <a:xfrm flipH="1">
            <a:off x="976184" y="3237470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81A40D4-978B-9F7F-B92D-A4589402829B}"/>
              </a:ext>
            </a:extLst>
          </p:cNvPr>
          <p:cNvCxnSpPr>
            <a:cxnSpLocks/>
          </p:cNvCxnSpPr>
          <p:nvPr/>
        </p:nvCxnSpPr>
        <p:spPr>
          <a:xfrm flipH="1">
            <a:off x="976184" y="2512541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84BAFC-BF1D-C4C8-2DC7-EE14C68E5C92}"/>
              </a:ext>
            </a:extLst>
          </p:cNvPr>
          <p:cNvCxnSpPr>
            <a:cxnSpLocks/>
          </p:cNvCxnSpPr>
          <p:nvPr/>
        </p:nvCxnSpPr>
        <p:spPr>
          <a:xfrm>
            <a:off x="1837038" y="2959443"/>
            <a:ext cx="0" cy="55605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E897D3-C332-0B02-EED8-F311E831A28B}"/>
              </a:ext>
            </a:extLst>
          </p:cNvPr>
          <p:cNvCxnSpPr>
            <a:cxnSpLocks/>
          </p:cNvCxnSpPr>
          <p:nvPr/>
        </p:nvCxnSpPr>
        <p:spPr>
          <a:xfrm flipH="1">
            <a:off x="1837038" y="3515497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B1C367-DAE2-4A07-C856-81DFD93F3429}"/>
              </a:ext>
            </a:extLst>
          </p:cNvPr>
          <p:cNvCxnSpPr>
            <a:cxnSpLocks/>
          </p:cNvCxnSpPr>
          <p:nvPr/>
        </p:nvCxnSpPr>
        <p:spPr>
          <a:xfrm flipH="1">
            <a:off x="1837038" y="2975918"/>
            <a:ext cx="547816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9ED470-4902-5D68-012B-1771BDCE002E}"/>
              </a:ext>
            </a:extLst>
          </p:cNvPr>
          <p:cNvCxnSpPr>
            <a:cxnSpLocks/>
          </p:cNvCxnSpPr>
          <p:nvPr/>
        </p:nvCxnSpPr>
        <p:spPr>
          <a:xfrm>
            <a:off x="3015049" y="3253945"/>
            <a:ext cx="0" cy="55605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4FB2C8-F580-CDD2-8B6F-12705B3ECEAB}"/>
              </a:ext>
            </a:extLst>
          </p:cNvPr>
          <p:cNvCxnSpPr>
            <a:cxnSpLocks/>
          </p:cNvCxnSpPr>
          <p:nvPr/>
        </p:nvCxnSpPr>
        <p:spPr>
          <a:xfrm flipH="1" flipV="1">
            <a:off x="3015049" y="3807939"/>
            <a:ext cx="444843" cy="206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E73B6BF-B876-265A-E9C4-7EC5E8895FDD}"/>
              </a:ext>
            </a:extLst>
          </p:cNvPr>
          <p:cNvCxnSpPr>
            <a:cxnSpLocks/>
          </p:cNvCxnSpPr>
          <p:nvPr/>
        </p:nvCxnSpPr>
        <p:spPr>
          <a:xfrm flipH="1">
            <a:off x="3015049" y="3253945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AE2938F-058B-80FB-AEE7-2BC0004630BA}"/>
              </a:ext>
            </a:extLst>
          </p:cNvPr>
          <p:cNvCxnSpPr>
            <a:cxnSpLocks/>
          </p:cNvCxnSpPr>
          <p:nvPr/>
        </p:nvCxnSpPr>
        <p:spPr>
          <a:xfrm>
            <a:off x="7072184" y="2673179"/>
            <a:ext cx="0" cy="1997675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42EC34C-5278-402C-28A2-772FB21F6C4F}"/>
              </a:ext>
            </a:extLst>
          </p:cNvPr>
          <p:cNvCxnSpPr>
            <a:cxnSpLocks/>
          </p:cNvCxnSpPr>
          <p:nvPr/>
        </p:nvCxnSpPr>
        <p:spPr>
          <a:xfrm flipH="1">
            <a:off x="7072184" y="4670854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B4540D-20D1-9036-A65B-50DCB994BFDC}"/>
              </a:ext>
            </a:extLst>
          </p:cNvPr>
          <p:cNvCxnSpPr>
            <a:cxnSpLocks/>
          </p:cNvCxnSpPr>
          <p:nvPr/>
        </p:nvCxnSpPr>
        <p:spPr>
          <a:xfrm flipH="1">
            <a:off x="7072184" y="2677298"/>
            <a:ext cx="860854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7FF8BCF-2868-5409-D1E2-C78AACF255CE}"/>
              </a:ext>
            </a:extLst>
          </p:cNvPr>
          <p:cNvCxnSpPr>
            <a:cxnSpLocks/>
          </p:cNvCxnSpPr>
          <p:nvPr/>
        </p:nvCxnSpPr>
        <p:spPr>
          <a:xfrm>
            <a:off x="7945395" y="4547286"/>
            <a:ext cx="0" cy="278027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28A29BE-BEBE-61CA-83F2-85C4182D9EF6}"/>
              </a:ext>
            </a:extLst>
          </p:cNvPr>
          <p:cNvCxnSpPr>
            <a:cxnSpLocks/>
          </p:cNvCxnSpPr>
          <p:nvPr/>
        </p:nvCxnSpPr>
        <p:spPr>
          <a:xfrm flipH="1">
            <a:off x="7945395" y="4825313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FA60835-80DA-22DC-7751-97A38952C1C0}"/>
              </a:ext>
            </a:extLst>
          </p:cNvPr>
          <p:cNvCxnSpPr>
            <a:cxnSpLocks/>
          </p:cNvCxnSpPr>
          <p:nvPr/>
        </p:nvCxnSpPr>
        <p:spPr>
          <a:xfrm flipH="1">
            <a:off x="7945395" y="4547286"/>
            <a:ext cx="547816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9ACEAD1-2BAC-82E5-FE31-47BE4F5ECF7D}"/>
              </a:ext>
            </a:extLst>
          </p:cNvPr>
          <p:cNvCxnSpPr>
            <a:cxnSpLocks/>
          </p:cNvCxnSpPr>
          <p:nvPr/>
        </p:nvCxnSpPr>
        <p:spPr>
          <a:xfrm>
            <a:off x="9123406" y="3253945"/>
            <a:ext cx="0" cy="188852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9D7AF89-41CB-BA9F-0A01-89DA44C62211}"/>
              </a:ext>
            </a:extLst>
          </p:cNvPr>
          <p:cNvCxnSpPr>
            <a:cxnSpLocks/>
          </p:cNvCxnSpPr>
          <p:nvPr/>
        </p:nvCxnSpPr>
        <p:spPr>
          <a:xfrm flipH="1" flipV="1">
            <a:off x="9123406" y="5161003"/>
            <a:ext cx="444843" cy="206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7F0546F-C8F5-38E4-5B33-CF53B6449FBD}"/>
              </a:ext>
            </a:extLst>
          </p:cNvPr>
          <p:cNvCxnSpPr>
            <a:cxnSpLocks/>
          </p:cNvCxnSpPr>
          <p:nvPr/>
        </p:nvCxnSpPr>
        <p:spPr>
          <a:xfrm flipH="1">
            <a:off x="9123406" y="3245707"/>
            <a:ext cx="117801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108781F-472A-BF29-8416-98EA32E24368}"/>
              </a:ext>
            </a:extLst>
          </p:cNvPr>
          <p:cNvSpPr txBox="1"/>
          <p:nvPr/>
        </p:nvSpPr>
        <p:spPr>
          <a:xfrm>
            <a:off x="5329883" y="2673178"/>
            <a:ext cx="22983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FF0000"/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362579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Rooting Trees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2" descr="Example species trees. All possible splits of a four-leaf unrooted... |  Download Scientific Diagram">
            <a:extLst>
              <a:ext uri="{FF2B5EF4-FFF2-40B4-BE49-F238E27FC236}">
                <a16:creationId xmlns:a16="http://schemas.microsoft.com/office/drawing/2014/main" id="{A7D5D4CA-031A-F342-2494-956EE908BE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" t="3620"/>
          <a:stretch/>
        </p:blipFill>
        <p:spPr bwMode="auto">
          <a:xfrm>
            <a:off x="2549236" y="1422400"/>
            <a:ext cx="6632619" cy="525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12C7D95-E8F4-9C35-B397-909D6D66DB14}"/>
              </a:ext>
            </a:extLst>
          </p:cNvPr>
          <p:cNvSpPr/>
          <p:nvPr/>
        </p:nvSpPr>
        <p:spPr>
          <a:xfrm>
            <a:off x="5253800" y="4052319"/>
            <a:ext cx="1022998" cy="5156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Midpoint Root</a:t>
            </a:r>
          </a:p>
        </p:txBody>
      </p:sp>
    </p:spTree>
    <p:extLst>
      <p:ext uri="{BB962C8B-B14F-4D97-AF65-F5344CB8AC3E}">
        <p14:creationId xmlns:p14="http://schemas.microsoft.com/office/powerpoint/2010/main" val="743742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5424-B679-554A-935B-2CF2EFD17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Rooting Trees</a:t>
            </a:r>
          </a:p>
        </p:txBody>
      </p:sp>
      <p:pic>
        <p:nvPicPr>
          <p:cNvPr id="4" name="Picture 2" descr="Examples of phylogenetic trees. Three representations of the same... |  Download Scientific Diagram">
            <a:extLst>
              <a:ext uri="{FF2B5EF4-FFF2-40B4-BE49-F238E27FC236}">
                <a16:creationId xmlns:a16="http://schemas.microsoft.com/office/drawing/2014/main" id="{CF379A0A-7397-E0ED-4D7E-147A04BBD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774" y="1422400"/>
            <a:ext cx="5486400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66659B8-553A-76B9-B830-7DA9C35B2857}"/>
              </a:ext>
            </a:extLst>
          </p:cNvPr>
          <p:cNvSpPr/>
          <p:nvPr/>
        </p:nvSpPr>
        <p:spPr>
          <a:xfrm rot="1613756">
            <a:off x="3541375" y="2127314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1130AC-E0AE-A57F-32CE-2D9CEA90A92C}"/>
              </a:ext>
            </a:extLst>
          </p:cNvPr>
          <p:cNvSpPr/>
          <p:nvPr/>
        </p:nvSpPr>
        <p:spPr>
          <a:xfrm>
            <a:off x="2796365" y="3687549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0CD2F4-E36F-50A9-3BE3-2A900A38F3DC}"/>
              </a:ext>
            </a:extLst>
          </p:cNvPr>
          <p:cNvSpPr/>
          <p:nvPr/>
        </p:nvSpPr>
        <p:spPr>
          <a:xfrm>
            <a:off x="1915508" y="5272236"/>
            <a:ext cx="1159633" cy="528034"/>
          </a:xfrm>
          <a:prstGeom prst="rect">
            <a:avLst/>
          </a:prstGeom>
          <a:solidFill>
            <a:srgbClr val="4472C4">
              <a:alpha val="3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DB979BD-F35A-FEDE-7D3D-D6A0E854E7B5}"/>
              </a:ext>
            </a:extLst>
          </p:cNvPr>
          <p:cNvSpPr/>
          <p:nvPr/>
        </p:nvSpPr>
        <p:spPr>
          <a:xfrm>
            <a:off x="1678387" y="5862353"/>
            <a:ext cx="1697795" cy="994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Outgroup – one or more taxa that fall outside the group of interest</a:t>
            </a:r>
          </a:p>
        </p:txBody>
      </p:sp>
      <p:pic>
        <p:nvPicPr>
          <p:cNvPr id="9" name="Picture 4" descr="Molecular Clocks | BEAST Documentation">
            <a:extLst>
              <a:ext uri="{FF2B5EF4-FFF2-40B4-BE49-F238E27FC236}">
                <a16:creationId xmlns:a16="http://schemas.microsoft.com/office/drawing/2014/main" id="{F5444CD5-8334-4CB2-C9D7-5B0431E66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609" y="1893579"/>
            <a:ext cx="3275164" cy="328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F092CC-696B-589B-91C5-BA679BA11741}"/>
              </a:ext>
            </a:extLst>
          </p:cNvPr>
          <p:cNvSpPr/>
          <p:nvPr/>
        </p:nvSpPr>
        <p:spPr>
          <a:xfrm>
            <a:off x="7844293" y="5801126"/>
            <a:ext cx="1697795" cy="9945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Molecular clock – oriented along an axis of 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E9F52-624A-5A89-D771-CD7B072FAE2C}"/>
              </a:ext>
            </a:extLst>
          </p:cNvPr>
          <p:cNvSpPr txBox="1"/>
          <p:nvPr/>
        </p:nvSpPr>
        <p:spPr>
          <a:xfrm>
            <a:off x="4338433" y="3360262"/>
            <a:ext cx="22618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Remember this root could just as easily be put anywhere – it doesn’t represent anything! </a:t>
            </a:r>
          </a:p>
        </p:txBody>
      </p:sp>
    </p:spTree>
    <p:extLst>
      <p:ext uri="{BB962C8B-B14F-4D97-AF65-F5344CB8AC3E}">
        <p14:creationId xmlns:p14="http://schemas.microsoft.com/office/powerpoint/2010/main" val="1910221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ofG colours">
      <a:dk1>
        <a:srgbClr val="003865"/>
      </a:dk1>
      <a:lt1>
        <a:srgbClr val="FFFFFE"/>
      </a:lt1>
      <a:dk2>
        <a:srgbClr val="000000"/>
      </a:dk2>
      <a:lt2>
        <a:srgbClr val="7D2238"/>
      </a:lt2>
      <a:accent1>
        <a:srgbClr val="0075B0"/>
      </a:accent1>
      <a:accent2>
        <a:srgbClr val="5B4D93"/>
      </a:accent2>
      <a:accent3>
        <a:srgbClr val="CF1C20"/>
      </a:accent3>
      <a:accent4>
        <a:srgbClr val="00833C"/>
      </a:accent4>
      <a:accent5>
        <a:srgbClr val="BE4D00"/>
      </a:accent5>
      <a:accent6>
        <a:srgbClr val="951271"/>
      </a:accent6>
      <a:hlink>
        <a:srgbClr val="584B3D"/>
      </a:hlink>
      <a:folHlink>
        <a:srgbClr val="0068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61AF5F2-503D-2641-86A1-09AD8919EA9C}" vid="{A816E7D6-9491-074F-A4D5-6596497DAC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7616</TotalTime>
  <Words>1075</Words>
  <Application>Microsoft Macintosh PowerPoint</Application>
  <PresentationFormat>Widescreen</PresentationFormat>
  <Paragraphs>214</Paragraphs>
  <Slides>28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ＭＳ Ｐゴシック</vt:lpstr>
      <vt:lpstr>Arial</vt:lpstr>
      <vt:lpstr>Calibri</vt:lpstr>
      <vt:lpstr>Courier</vt:lpstr>
      <vt:lpstr>Office Theme</vt:lpstr>
      <vt:lpstr>Tree Building and Phylogenetic Analysis</vt:lpstr>
      <vt:lpstr>Schedule</vt:lpstr>
      <vt:lpstr>Why use phylogenies?</vt:lpstr>
      <vt:lpstr>What is phylogenetics?</vt:lpstr>
      <vt:lpstr>Parts of a phylogenetic tree</vt:lpstr>
      <vt:lpstr>Branches can ‘swivel’</vt:lpstr>
      <vt:lpstr>Vertical axis means nothing!</vt:lpstr>
      <vt:lpstr>Rooting Trees </vt:lpstr>
      <vt:lpstr>Rooting Trees</vt:lpstr>
      <vt:lpstr>Monophyletic</vt:lpstr>
      <vt:lpstr>Interpreting phylogenetic trees - Practical</vt:lpstr>
      <vt:lpstr>Substitution models</vt:lpstr>
      <vt:lpstr>Variation among sites</vt:lpstr>
      <vt:lpstr>Interpreting Substitution Models</vt:lpstr>
      <vt:lpstr>Tree Building Methods</vt:lpstr>
      <vt:lpstr>Maximum Likelihood</vt:lpstr>
      <vt:lpstr>Bayesian Methods</vt:lpstr>
      <vt:lpstr>Bootstrapping</vt:lpstr>
      <vt:lpstr>Posterior Probabilities</vt:lpstr>
      <vt:lpstr>Phylogenetic Analysis Steps</vt:lpstr>
      <vt:lpstr>Phylogenetic Analysis Steps</vt:lpstr>
      <vt:lpstr>Visualizing Trees</vt:lpstr>
      <vt:lpstr>Units</vt:lpstr>
      <vt:lpstr>Adding Metadata</vt:lpstr>
      <vt:lpstr>Adding Metadata</vt:lpstr>
      <vt:lpstr>Phylogenetic Analysis Steps</vt:lpstr>
      <vt:lpstr>Phylogenetic Analysis Steps</vt:lpstr>
      <vt:lpstr>Good luck, and happy tree building!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Kathryn Campbell (PGR)</cp:lastModifiedBy>
  <cp:revision>57</cp:revision>
  <dcterms:created xsi:type="dcterms:W3CDTF">2021-01-06T14:22:07Z</dcterms:created>
  <dcterms:modified xsi:type="dcterms:W3CDTF">2024-02-12T09:30:50Z</dcterms:modified>
  <cp:category/>
</cp:coreProperties>
</file>

<file path=docProps/thumbnail.jpeg>
</file>